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12"/>
  </p:notesMasterIdLst>
  <p:sldIdLst>
    <p:sldId id="273" r:id="rId5"/>
    <p:sldId id="4807" r:id="rId6"/>
    <p:sldId id="289" r:id="rId7"/>
    <p:sldId id="4820" r:id="rId8"/>
    <p:sldId id="4819" r:id="rId9"/>
    <p:sldId id="4821" r:id="rId10"/>
    <p:sldId id="295" r:id="rId11"/>
  </p:sldIdLst>
  <p:sldSz cx="12192000" cy="6858000"/>
  <p:notesSz cx="6858000" cy="9144000"/>
  <p:defaultTextStyle>
    <a:defPPr>
      <a:defRPr lang="en-US"/>
    </a:defPPr>
    <a:lvl1pPr marL="0" algn="l" defTabSz="6095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04770" algn="l" defTabSz="6095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609539" algn="l" defTabSz="6095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914309" algn="l" defTabSz="6095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219078" algn="l" defTabSz="6095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523848" algn="l" defTabSz="6095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1828617" algn="l" defTabSz="6095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133387" algn="l" defTabSz="6095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2438156" algn="l" defTabSz="6095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5684AED-4545-4417-99BD-BF3DB9DDCFC0}">
          <p14:sldIdLst>
            <p14:sldId id="273"/>
            <p14:sldId id="4807"/>
            <p14:sldId id="289"/>
            <p14:sldId id="4820"/>
            <p14:sldId id="4819"/>
            <p14:sldId id="4821"/>
            <p14:sldId id="29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32" userDrawn="1">
          <p15:clr>
            <a:srgbClr val="A4A3A4"/>
          </p15:clr>
        </p15:guide>
        <p15:guide id="2" pos="384" userDrawn="1">
          <p15:clr>
            <a:srgbClr val="A4A3A4"/>
          </p15:clr>
        </p15:guide>
        <p15:guide id="3" pos="7296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38DA29A-E018-4AB1-3922-402C71A85E84}" name="Dara Vongsonephet" initials="DV" userId="S::dara.vongsonephet@esafety.gov.au::8a0e56f1-48e8-4953-a60b-22f672ad1e29" providerId="AD"/>
  <p188:author id="{33D42E9C-67D6-0879-DCA5-861C80A4D456}" name="Jasmine Ng" initials="JN" userId="S::Jasmine.Ng@esafety.gov.au::48846e97-76ab-452b-88ef-1ff2c1acd9b1" providerId="AD"/>
  <p188:author id="{C27F0BDB-3B4C-5846-CD21-759E47C39038}" name="Michael Skwarek" initials="MS" userId="S::michael.skwarek@esafety.gov.au::23665a7a-9740-4381-a831-ec533f485ee5" providerId="AD"/>
  <p188:author id="{EAAC89E7-5B63-6656-AEBE-0585FE4C7763}" name="Jasmine Ng" initials="JN" userId="S::jasmine.ng@esafety.gov.au::48846e97-76ab-452b-88ef-1ff2c1acd9b1" providerId="AD"/>
  <p188:author id="{06FE59FB-CAA6-A692-FDAF-2F6EFD4C831B}" name="Dara Vongsonephet" initials="DV" userId="S::Dara.Vongsonephet@esafety.gov.au::8a0e56f1-48e8-4953-a60b-22f672ad1e2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D2F5"/>
    <a:srgbClr val="AAB0EA"/>
    <a:srgbClr val="B0B6F2"/>
    <a:srgbClr val="9DA2D8"/>
    <a:srgbClr val="D4DCFF"/>
    <a:srgbClr val="6B80F5"/>
    <a:srgbClr val="A1FEB5"/>
    <a:srgbClr val="544DD1"/>
    <a:srgbClr val="323B56"/>
    <a:srgbClr val="1E2C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56"/>
    <p:restoredTop sz="94626"/>
  </p:normalViewPr>
  <p:slideViewPr>
    <p:cSldViewPr snapToGrid="0">
      <p:cViewPr varScale="1">
        <p:scale>
          <a:sx n="121" d="100"/>
          <a:sy n="121" d="100"/>
        </p:scale>
        <p:origin x="584" y="168"/>
      </p:cViewPr>
      <p:guideLst>
        <p:guide orient="horz" pos="432"/>
        <p:guide pos="384"/>
        <p:guide pos="729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BC4719-AB13-F445-BE67-CF9F0A20A72B}" type="datetimeFigureOut">
              <a:rPr lang="en-US" smtClean="0"/>
              <a:t>1/12/26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727505-B8EF-8B48-A941-3E0DEEB7B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078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09539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1pPr>
    <a:lvl2pPr marL="304770" algn="l" defTabSz="609539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2pPr>
    <a:lvl3pPr marL="609539" algn="l" defTabSz="609539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3pPr>
    <a:lvl4pPr marL="914309" algn="l" defTabSz="609539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4pPr>
    <a:lvl5pPr marL="1219078" algn="l" defTabSz="609539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5pPr>
    <a:lvl6pPr marL="1523848" algn="l" defTabSz="609539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6pPr>
    <a:lvl7pPr marL="1828617" algn="l" defTabSz="609539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7pPr>
    <a:lvl8pPr marL="2133387" algn="l" defTabSz="609539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8pPr>
    <a:lvl9pPr marL="2438156" algn="l" defTabSz="609539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727505-B8EF-8B48-A941-3E0DEEB7BC6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3576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EE3916-D12A-24F4-58A7-BB51A1FB59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5AFCFB0-9F63-DD6E-4BE3-9BB90DF1A82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9449BF-4D0F-4644-D620-74CA73E904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AB3C63-2E52-A68E-4BFE-1265C81D946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727505-B8EF-8B48-A941-3E0DEEB7BC6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7930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727505-B8EF-8B48-A941-3E0DEEB7BC6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335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>
            <a:extLst>
              <a:ext uri="{FF2B5EF4-FFF2-40B4-BE49-F238E27FC236}">
                <a16:creationId xmlns:a16="http://schemas.microsoft.com/office/drawing/2014/main" id="{C7C4B876-26FF-2896-EBC7-4C1841E16D38}"/>
              </a:ext>
            </a:extLst>
          </p:cNvPr>
          <p:cNvSpPr/>
          <p:nvPr/>
        </p:nvSpPr>
        <p:spPr>
          <a:xfrm>
            <a:off x="2956223" y="7861203"/>
            <a:ext cx="12182061" cy="1522758"/>
          </a:xfrm>
          <a:custGeom>
            <a:avLst/>
            <a:gdLst>
              <a:gd name="connsiteX0" fmla="*/ 0 w 12182061"/>
              <a:gd name="connsiteY0" fmla="*/ 0 h 1522758"/>
              <a:gd name="connsiteX1" fmla="*/ 12182061 w 12182061"/>
              <a:gd name="connsiteY1" fmla="*/ 0 h 1522758"/>
              <a:gd name="connsiteX2" fmla="*/ 12182061 w 12182061"/>
              <a:gd name="connsiteY2" fmla="*/ 1522758 h 1522758"/>
              <a:gd name="connsiteX3" fmla="*/ 0 w 12182061"/>
              <a:gd name="connsiteY3" fmla="*/ 1522758 h 1522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2061" h="1522758">
                <a:moveTo>
                  <a:pt x="0" y="0"/>
                </a:moveTo>
                <a:lnTo>
                  <a:pt x="12182061" y="0"/>
                </a:lnTo>
                <a:lnTo>
                  <a:pt x="12182061" y="1522758"/>
                </a:lnTo>
                <a:lnTo>
                  <a:pt x="0" y="1522758"/>
                </a:lnTo>
                <a:close/>
              </a:path>
            </a:pathLst>
          </a:custGeom>
          <a:noFill/>
          <a:ln w="1268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1328AB78-E97A-1B57-21FB-86CD0D843A24}"/>
              </a:ext>
            </a:extLst>
          </p:cNvPr>
          <p:cNvSpPr/>
          <p:nvPr userDrawn="1"/>
        </p:nvSpPr>
        <p:spPr>
          <a:xfrm>
            <a:off x="6895713" y="6163680"/>
            <a:ext cx="5159929" cy="435384"/>
          </a:xfrm>
          <a:prstGeom prst="ellipse">
            <a:avLst/>
          </a:prstGeom>
          <a:solidFill>
            <a:schemeClr val="tx2">
              <a:lumMod val="50000"/>
              <a:alpha val="4693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92AF0E-3B0C-01FF-FAB1-9016E1E0EE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211" y="0"/>
            <a:ext cx="6858000" cy="6858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51287EE6-C1D7-3B7E-7936-BA05A7C89E5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3795" y="6003753"/>
            <a:ext cx="4664987" cy="85424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276BEB1D-905F-1D15-2FD9-E0844A0FA7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0" name="Freeform 19">
            <a:extLst>
              <a:ext uri="{FF2B5EF4-FFF2-40B4-BE49-F238E27FC236}">
                <a16:creationId xmlns:a16="http://schemas.microsoft.com/office/drawing/2014/main" id="{C7C4B876-26FF-2896-EBC7-4C1841E16D38}"/>
              </a:ext>
            </a:extLst>
          </p:cNvPr>
          <p:cNvSpPr/>
          <p:nvPr/>
        </p:nvSpPr>
        <p:spPr>
          <a:xfrm>
            <a:off x="-764130" y="5144897"/>
            <a:ext cx="12182061" cy="1522758"/>
          </a:xfrm>
          <a:custGeom>
            <a:avLst/>
            <a:gdLst>
              <a:gd name="connsiteX0" fmla="*/ 0 w 12182061"/>
              <a:gd name="connsiteY0" fmla="*/ 0 h 1522758"/>
              <a:gd name="connsiteX1" fmla="*/ 12182061 w 12182061"/>
              <a:gd name="connsiteY1" fmla="*/ 0 h 1522758"/>
              <a:gd name="connsiteX2" fmla="*/ 12182061 w 12182061"/>
              <a:gd name="connsiteY2" fmla="*/ 1522758 h 1522758"/>
              <a:gd name="connsiteX3" fmla="*/ 0 w 12182061"/>
              <a:gd name="connsiteY3" fmla="*/ 1522758 h 1522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2061" h="1522758">
                <a:moveTo>
                  <a:pt x="0" y="0"/>
                </a:moveTo>
                <a:lnTo>
                  <a:pt x="12182061" y="0"/>
                </a:lnTo>
                <a:lnTo>
                  <a:pt x="12182061" y="1522758"/>
                </a:lnTo>
                <a:lnTo>
                  <a:pt x="0" y="1522758"/>
                </a:lnTo>
                <a:close/>
              </a:path>
            </a:pathLst>
          </a:custGeom>
          <a:noFill/>
          <a:ln w="1268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6B5C3F63-C5CB-75D0-2AC1-573B1A0A044F}"/>
              </a:ext>
            </a:extLst>
          </p:cNvPr>
          <p:cNvSpPr txBox="1">
            <a:spLocks/>
          </p:cNvSpPr>
          <p:nvPr userDrawn="1"/>
        </p:nvSpPr>
        <p:spPr>
          <a:xfrm>
            <a:off x="10972800" y="6233939"/>
            <a:ext cx="755404" cy="365125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D1EE8A5E-E88E-BD4F-A919-AB961A45597C}" type="slidenum">
              <a:rPr lang="en-AU" sz="900" b="1" smtClean="0">
                <a:solidFill>
                  <a:schemeClr val="bg1"/>
                </a:solidFill>
              </a:rPr>
              <a:t>‹#›</a:t>
            </a:fld>
            <a:endParaRPr lang="en-AU" sz="900" b="1" dirty="0">
              <a:solidFill>
                <a:schemeClr val="bg1"/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704B032-49A3-E442-26E6-CA3DF0511D0E}"/>
              </a:ext>
            </a:extLst>
          </p:cNvPr>
          <p:cNvSpPr/>
          <p:nvPr userDrawn="1"/>
        </p:nvSpPr>
        <p:spPr>
          <a:xfrm>
            <a:off x="9433102" y="6467421"/>
            <a:ext cx="2718796" cy="200234"/>
          </a:xfrm>
          <a:prstGeom prst="ellipse">
            <a:avLst/>
          </a:prstGeom>
          <a:solidFill>
            <a:schemeClr val="tx2">
              <a:lumMod val="50000"/>
              <a:alpha val="4693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D373311-F487-37A9-015E-CCE2B9F66F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11"/>
          <a:stretch>
            <a:fillRect/>
          </a:stretch>
        </p:blipFill>
        <p:spPr>
          <a:xfrm>
            <a:off x="8904644" y="3429000"/>
            <a:ext cx="3383612" cy="3170064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627A21C2-9CE2-A949-C1F3-CBAFCA996C4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63795" y="6003753"/>
            <a:ext cx="4664987" cy="854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812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30704FCD-F4C3-34FD-9D4A-3A52BEB5CC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3" name="Graphic 32">
            <a:extLst>
              <a:ext uri="{FF2B5EF4-FFF2-40B4-BE49-F238E27FC236}">
                <a16:creationId xmlns:a16="http://schemas.microsoft.com/office/drawing/2014/main" id="{673CCC40-73E1-6B10-7026-7BE3C78DAAF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3795" y="6003753"/>
            <a:ext cx="4664987" cy="854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990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ack and white logo&#10;&#10;AI-generated content may be incorrect.">
            <a:extLst>
              <a:ext uri="{FF2B5EF4-FFF2-40B4-BE49-F238E27FC236}">
                <a16:creationId xmlns:a16="http://schemas.microsoft.com/office/drawing/2014/main" id="{8DECE64C-D406-3A9F-4EDC-8491C0385EC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9524" y="5517599"/>
            <a:ext cx="3452952" cy="936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070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2C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bg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1/12/26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0" r:id="rId2"/>
    <p:sldLayoutId id="2147483658" r:id="rId3"/>
    <p:sldLayoutId id="2147483661" r:id="rId4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bg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bg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bg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bg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kidshelpline.com.au/" TargetMode="External"/><Relationship Id="rId2" Type="http://schemas.openxmlformats.org/officeDocument/2006/relationships/hyperlink" Target="http://eheadspace.org.au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13yarn.org.au/" TargetMode="External"/><Relationship Id="rId4" Type="http://schemas.openxmlformats.org/officeDocument/2006/relationships/hyperlink" Target="http://au.reachout.com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2C4A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/>
        </p:nvSpPr>
        <p:spPr>
          <a:xfrm>
            <a:off x="812029" y="2262458"/>
            <a:ext cx="5470607" cy="1410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ts val="5500"/>
              </a:lnSpc>
              <a:defRPr/>
            </a:pPr>
            <a:r>
              <a:rPr lang="en-AU" sz="5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Social media </a:t>
            </a:r>
            <a:br>
              <a:rPr lang="en-AU" sz="5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AU" sz="5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minimum age</a:t>
            </a:r>
            <a:endParaRPr kumimoji="0" lang="en-US" sz="5500" i="0" u="none" strike="noStrike" kern="1200" cap="none" spc="30" normalizeH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Neue Machina Ultra-Bold"/>
              <a:cs typeface="Calibri" panose="020F0502020204030204" pitchFamily="34" charset="0"/>
              <a:sym typeface="Neue Machina Ultra-Bold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C939D48-0AE1-D052-9C72-60653585E5F2}"/>
              </a:ext>
            </a:extLst>
          </p:cNvPr>
          <p:cNvSpPr txBox="1"/>
          <p:nvPr/>
        </p:nvSpPr>
        <p:spPr>
          <a:xfrm>
            <a:off x="6375400" y="8534400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2" name="Google Shape;86;p13">
            <a:extLst>
              <a:ext uri="{FF2B5EF4-FFF2-40B4-BE49-F238E27FC236}">
                <a16:creationId xmlns:a16="http://schemas.microsoft.com/office/drawing/2014/main" id="{7E59132F-1D58-E44D-A62B-3FB27D078705}"/>
              </a:ext>
            </a:extLst>
          </p:cNvPr>
          <p:cNvSpPr txBox="1"/>
          <p:nvPr/>
        </p:nvSpPr>
        <p:spPr>
          <a:xfrm>
            <a:off x="838533" y="3921176"/>
            <a:ext cx="4799784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defRPr/>
            </a:pPr>
            <a:r>
              <a:rPr lang="en-AU" sz="3200" b="1" dirty="0">
                <a:solidFill>
                  <a:srgbClr val="A1FE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you need to know</a:t>
            </a:r>
            <a:endParaRPr kumimoji="0" lang="en-US" sz="3200" b="1" u="none" strike="noStrike" kern="1200" cap="none" spc="30" normalizeH="0" noProof="0" dirty="0">
              <a:ln>
                <a:noFill/>
              </a:ln>
              <a:solidFill>
                <a:srgbClr val="A1FEB5"/>
              </a:solidFill>
              <a:effectLst/>
              <a:uLnTx/>
              <a:uFillTx/>
              <a:latin typeface="Calibri" panose="020F0502020204030204" pitchFamily="34" charset="0"/>
              <a:ea typeface="Neue Machina Ultra-Bold"/>
              <a:cs typeface="Calibri" panose="020F0502020204030204" pitchFamily="34" charset="0"/>
              <a:sym typeface="Neue Machina Ultra-Bold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45A0FF9-BCAF-C0A6-7D65-D016937B9EC4}"/>
              </a:ext>
            </a:extLst>
          </p:cNvPr>
          <p:cNvSpPr/>
          <p:nvPr/>
        </p:nvSpPr>
        <p:spPr>
          <a:xfrm>
            <a:off x="733927" y="601579"/>
            <a:ext cx="6400799" cy="926432"/>
          </a:xfrm>
          <a:prstGeom prst="roundRect">
            <a:avLst/>
          </a:prstGeom>
          <a:solidFill>
            <a:srgbClr val="77D2F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6E19F3-8883-8446-218D-3F25535D0BD7}"/>
              </a:ext>
            </a:extLst>
          </p:cNvPr>
          <p:cNvSpPr txBox="1"/>
          <p:nvPr/>
        </p:nvSpPr>
        <p:spPr>
          <a:xfrm>
            <a:off x="778413" y="828491"/>
            <a:ext cx="6356313" cy="59529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4500"/>
              </a:lnSpc>
            </a:pPr>
            <a:r>
              <a:rPr lang="en-AU" sz="4800" b="1" dirty="0">
                <a:solidFill>
                  <a:srgbClr val="081E3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It’s not a ban, it’s a delay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1D6838-7BE3-8723-918A-6FFD49A0F8E9}"/>
              </a:ext>
            </a:extLst>
          </p:cNvPr>
          <p:cNvSpPr txBox="1"/>
          <p:nvPr/>
        </p:nvSpPr>
        <p:spPr>
          <a:xfrm>
            <a:off x="837563" y="2159421"/>
            <a:ext cx="6706237" cy="215443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fontAlgn="base">
              <a:lnSpc>
                <a:spcPts val="3000"/>
              </a:lnSpc>
              <a:spcAft>
                <a:spcPts val="1800"/>
              </a:spcAft>
            </a:pPr>
            <a:r>
              <a:rPr lang="en-US" sz="2800" dirty="0">
                <a:solidFill>
                  <a:srgbClr val="77D2F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You now need to be </a:t>
            </a:r>
            <a:r>
              <a:rPr lang="en-US" sz="2800" b="1" dirty="0">
                <a:solidFill>
                  <a:srgbClr val="77D2F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16 or over </a:t>
            </a:r>
            <a:r>
              <a:rPr lang="en-US" sz="2800" dirty="0">
                <a:solidFill>
                  <a:srgbClr val="77D2F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have an account on social media.</a:t>
            </a:r>
          </a:p>
          <a:p>
            <a:pPr fontAlgn="base">
              <a:lnSpc>
                <a:spcPts val="3000"/>
              </a:lnSpc>
              <a:spcAft>
                <a:spcPts val="1800"/>
              </a:spcAft>
            </a:pPr>
            <a:r>
              <a:rPr lang="en-US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Delaying account access gives young people extra time to develop real world connections and digital literacy skills.</a:t>
            </a:r>
            <a:endParaRPr lang="en-US" sz="2800" dirty="0">
              <a:solidFill>
                <a:schemeClr val="bg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407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732A286B-3FEC-B3D6-F1A0-C564DA2D7F05}"/>
              </a:ext>
            </a:extLst>
          </p:cNvPr>
          <p:cNvSpPr/>
          <p:nvPr/>
        </p:nvSpPr>
        <p:spPr>
          <a:xfrm>
            <a:off x="733928" y="601579"/>
            <a:ext cx="4857574" cy="926432"/>
          </a:xfrm>
          <a:prstGeom prst="roundRect">
            <a:avLst/>
          </a:prstGeom>
          <a:solidFill>
            <a:srgbClr val="A1FEB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B7AA8C5-D06B-29C9-03CF-5ED5C1C4123A}"/>
              </a:ext>
            </a:extLst>
          </p:cNvPr>
          <p:cNvSpPr txBox="1"/>
          <p:nvPr/>
        </p:nvSpPr>
        <p:spPr>
          <a:xfrm>
            <a:off x="827143" y="800552"/>
            <a:ext cx="4764359" cy="62414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4800"/>
              </a:lnSpc>
            </a:pPr>
            <a:r>
              <a:rPr lang="en-AU" sz="4800" b="1" dirty="0">
                <a:solidFill>
                  <a:srgbClr val="081E3F"/>
                </a:solidFill>
                <a:highlight>
                  <a:srgbClr val="A1FEB5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How does it work?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5AC766-A3A7-A22B-4346-A92ABF586C15}"/>
              </a:ext>
            </a:extLst>
          </p:cNvPr>
          <p:cNvSpPr txBox="1"/>
          <p:nvPr/>
        </p:nvSpPr>
        <p:spPr>
          <a:xfrm>
            <a:off x="766983" y="2197893"/>
            <a:ext cx="6706236" cy="246221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fontAlgn="base">
              <a:lnSpc>
                <a:spcPts val="3000"/>
              </a:lnSpc>
              <a:spcAft>
                <a:spcPts val="1200"/>
              </a:spcAft>
            </a:pPr>
            <a:r>
              <a:rPr lang="en-US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Under the law, social media platforms need to take reasonable steps to prevent under 16s from having a social media account.</a:t>
            </a:r>
          </a:p>
          <a:p>
            <a:pPr fontAlgn="base">
              <a:lnSpc>
                <a:spcPts val="3000"/>
              </a:lnSpc>
              <a:spcAft>
                <a:spcPts val="1800"/>
              </a:spcAft>
            </a:pPr>
            <a:r>
              <a:rPr lang="en-US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Importantly, </a:t>
            </a:r>
            <a:r>
              <a:rPr lang="en-US" sz="2800" b="1" dirty="0">
                <a:solidFill>
                  <a:srgbClr val="A1FE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responsibility is on the </a:t>
            </a:r>
            <a:br>
              <a:rPr lang="en-US" sz="2800" b="1" dirty="0">
                <a:solidFill>
                  <a:srgbClr val="A1FEB5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800" b="1" dirty="0">
                <a:solidFill>
                  <a:srgbClr val="A1FEB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social media platforms, </a:t>
            </a:r>
            <a:r>
              <a:rPr lang="en-US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 parents, carers </a:t>
            </a:r>
            <a:br>
              <a:rPr lang="en-US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 children, to follow this law.</a:t>
            </a:r>
            <a:endParaRPr lang="en-US" sz="2800" i="0" dirty="0">
              <a:solidFill>
                <a:schemeClr val="bg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5000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1DA1A4-7912-31BB-E086-9245703528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388852DE-79A0-ECC2-C0D1-6F2FAE46EF20}"/>
              </a:ext>
            </a:extLst>
          </p:cNvPr>
          <p:cNvSpPr/>
          <p:nvPr/>
        </p:nvSpPr>
        <p:spPr>
          <a:xfrm>
            <a:off x="733928" y="601579"/>
            <a:ext cx="5955630" cy="926432"/>
          </a:xfrm>
          <a:prstGeom prst="roundRect">
            <a:avLst/>
          </a:prstGeom>
          <a:solidFill>
            <a:srgbClr val="D4D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A6FA43-C0ED-345C-84EC-03FB30BAD1A7}"/>
              </a:ext>
            </a:extLst>
          </p:cNvPr>
          <p:cNvSpPr txBox="1"/>
          <p:nvPr/>
        </p:nvSpPr>
        <p:spPr>
          <a:xfrm>
            <a:off x="827144" y="800552"/>
            <a:ext cx="6070960" cy="62414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4800"/>
              </a:lnSpc>
            </a:pPr>
            <a:r>
              <a:rPr lang="en-AU" sz="4800" b="1" dirty="0">
                <a:solidFill>
                  <a:srgbClr val="081E3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Social media platforms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09AE0F-F060-EDFF-1782-F2A64B45DAA8}"/>
              </a:ext>
            </a:extLst>
          </p:cNvPr>
          <p:cNvSpPr txBox="1"/>
          <p:nvPr/>
        </p:nvSpPr>
        <p:spPr>
          <a:xfrm>
            <a:off x="766983" y="2197893"/>
            <a:ext cx="6706236" cy="284693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fontAlgn="base">
              <a:lnSpc>
                <a:spcPts val="3000"/>
              </a:lnSpc>
              <a:spcAft>
                <a:spcPts val="1200"/>
              </a:spcAft>
            </a:pPr>
            <a:r>
              <a:rPr lang="en-US" sz="28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eSafety</a:t>
            </a:r>
            <a:r>
              <a:rPr lang="en-US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considers </a:t>
            </a:r>
            <a:r>
              <a:rPr lang="en-US" sz="2800" b="1" dirty="0">
                <a:solidFill>
                  <a:srgbClr val="D4DC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TikTok, Instagram, Snapchat, Reddit, X, Facebook, YouTube </a:t>
            </a:r>
            <a:r>
              <a:rPr lang="en-US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others to be age-restricted social media platforms.</a:t>
            </a:r>
          </a:p>
          <a:p>
            <a:pPr fontAlgn="base">
              <a:lnSpc>
                <a:spcPts val="3000"/>
              </a:lnSpc>
              <a:spcAft>
                <a:spcPts val="1800"/>
              </a:spcAft>
            </a:pPr>
            <a:r>
              <a:rPr lang="en-US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Messaging services and online games, as well as apps and platforms that support health </a:t>
            </a:r>
            <a:r>
              <a:rPr lang="en-US" sz="28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education, </a:t>
            </a:r>
            <a:r>
              <a:rPr lang="en-US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still be used. </a:t>
            </a:r>
            <a:endParaRPr lang="en-US" sz="2800" i="0" dirty="0">
              <a:solidFill>
                <a:schemeClr val="bg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679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27871D-BCE5-10DF-F373-81BB488D00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5DA96617-AF64-C70E-A722-0DBD45D10506}"/>
              </a:ext>
            </a:extLst>
          </p:cNvPr>
          <p:cNvSpPr/>
          <p:nvPr/>
        </p:nvSpPr>
        <p:spPr>
          <a:xfrm>
            <a:off x="733928" y="601579"/>
            <a:ext cx="7243008" cy="926432"/>
          </a:xfrm>
          <a:prstGeom prst="roundRect">
            <a:avLst/>
          </a:prstGeom>
          <a:solidFill>
            <a:srgbClr val="544DD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AC90FC-A476-1BD9-9615-2D75C83E99A6}"/>
              </a:ext>
            </a:extLst>
          </p:cNvPr>
          <p:cNvSpPr txBox="1"/>
          <p:nvPr/>
        </p:nvSpPr>
        <p:spPr>
          <a:xfrm>
            <a:off x="827143" y="800552"/>
            <a:ext cx="7149793" cy="62414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4800"/>
              </a:lnSpc>
            </a:pPr>
            <a:r>
              <a:rPr lang="en-AU" sz="4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Under 16s can still go online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79CFEF-072F-BFCF-1F96-64C2F760A116}"/>
              </a:ext>
            </a:extLst>
          </p:cNvPr>
          <p:cNvSpPr txBox="1"/>
          <p:nvPr/>
        </p:nvSpPr>
        <p:spPr>
          <a:xfrm>
            <a:off x="733928" y="1885072"/>
            <a:ext cx="7968638" cy="369331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fontAlgn="base">
              <a:lnSpc>
                <a:spcPts val="3000"/>
              </a:lnSpc>
              <a:spcAft>
                <a:spcPts val="1800"/>
              </a:spcAft>
            </a:pPr>
            <a:r>
              <a:rPr lang="en-US" sz="2800" b="1" dirty="0">
                <a:solidFill>
                  <a:srgbClr val="B0B6F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Under 16s can still see publicly available social media content that doesn’t require them being logged into an account. </a:t>
            </a:r>
            <a:br>
              <a:rPr lang="en-US" sz="2800" dirty="0">
                <a:solidFill>
                  <a:schemeClr val="accent3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example, educational content is still available to view on YouTube without holding an account. </a:t>
            </a:r>
          </a:p>
          <a:p>
            <a:pPr fontAlgn="base">
              <a:lnSpc>
                <a:spcPts val="3000"/>
              </a:lnSpc>
              <a:spcAft>
                <a:spcPts val="1800"/>
              </a:spcAft>
            </a:pPr>
            <a:r>
              <a:rPr lang="en-US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Having an account increases the likelihood that they’ll be exposed to the harmful aspects of social media, like </a:t>
            </a:r>
            <a:r>
              <a:rPr lang="en-US" sz="2800" b="1" dirty="0">
                <a:solidFill>
                  <a:srgbClr val="AAB0E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predatory algorithms, infinite scrolling </a:t>
            </a:r>
            <a:r>
              <a:rPr lang="en-US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other features designed to keep them</a:t>
            </a:r>
            <a:r>
              <a:rPr lang="en-US" sz="2800" dirty="0">
                <a:solidFill>
                  <a:srgbClr val="D4DC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b="1" dirty="0">
                <a:solidFill>
                  <a:srgbClr val="AAB0E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continuously engaged.</a:t>
            </a:r>
          </a:p>
        </p:txBody>
      </p:sp>
    </p:spTree>
    <p:extLst>
      <p:ext uri="{BB962C8B-B14F-4D97-AF65-F5344CB8AC3E}">
        <p14:creationId xmlns:p14="http://schemas.microsoft.com/office/powerpoint/2010/main" val="4267575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B59F15-413E-7120-9F36-436168FD0D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32250E5-220C-1CBF-D95C-CC1B141A1697}"/>
              </a:ext>
            </a:extLst>
          </p:cNvPr>
          <p:cNvSpPr txBox="1"/>
          <p:nvPr/>
        </p:nvSpPr>
        <p:spPr>
          <a:xfrm>
            <a:off x="778415" y="1653140"/>
            <a:ext cx="8027655" cy="360098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AU" sz="1800" b="1" kern="1200" dirty="0">
                <a:solidFill>
                  <a:srgbClr val="77D2F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eheadspace</a:t>
            </a:r>
            <a:r>
              <a:rPr lang="en-AU" sz="1800" b="1" kern="1200" dirty="0">
                <a:solidFill>
                  <a:srgbClr val="77D2F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 1800 650 890 or </a:t>
            </a:r>
            <a:r>
              <a:rPr lang="en-AU" sz="1800" b="1" kern="1200" dirty="0" err="1">
                <a:solidFill>
                  <a:srgbClr val="77D2F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eheadspace.org.au</a:t>
            </a:r>
            <a:endParaRPr lang="en-AU" sz="1800" b="1" kern="1200" dirty="0">
              <a:solidFill>
                <a:srgbClr val="77D2F5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800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 phone and online service for young people aged 12 and over and family seeking support to help a young person (aged </a:t>
            </a:r>
            <a:r>
              <a:rPr lang="en-AU" sz="1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 – 25</a:t>
            </a:r>
            <a:r>
              <a:rPr lang="en-AU" sz="1800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800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Available 3pm – 10pm every day. 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AU" sz="1800" b="1" kern="1200" dirty="0">
                <a:solidFill>
                  <a:srgbClr val="77D2F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Kids Helpline</a:t>
            </a:r>
            <a:r>
              <a:rPr lang="en-AU" sz="1800" b="1" kern="1200" dirty="0">
                <a:solidFill>
                  <a:srgbClr val="77D2F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 1800 55 1800 or </a:t>
            </a:r>
            <a:r>
              <a:rPr lang="en-AU" sz="1800" b="1" kern="1200" dirty="0" err="1">
                <a:solidFill>
                  <a:srgbClr val="77D2F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kidshelpline.com.au</a:t>
            </a:r>
            <a:endParaRPr lang="en-AU" sz="1800" b="1" kern="1200" dirty="0">
              <a:solidFill>
                <a:srgbClr val="77D2F5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800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Free and confidential 24/7 online and phone counselling service for 5-25 year olds.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800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You can also join </a:t>
            </a:r>
            <a:r>
              <a:rPr lang="en-AU" sz="1800" b="1" u="sng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My Circle</a:t>
            </a:r>
            <a:r>
              <a:rPr lang="en-AU" sz="1800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a private, safe and confidential social platform for </a:t>
            </a:r>
            <a:br>
              <a:rPr lang="en-AU" sz="1800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AU" sz="1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 – 25 </a:t>
            </a:r>
            <a:r>
              <a:rPr lang="en-AU" sz="1800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year olds across Australia, run by Kids Helpline.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AU" sz="1800" b="1" kern="1200" dirty="0">
                <a:solidFill>
                  <a:srgbClr val="77D2F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ReachOut</a:t>
            </a:r>
            <a:r>
              <a:rPr lang="en-AU" sz="1800" b="1" kern="1200" dirty="0">
                <a:solidFill>
                  <a:srgbClr val="77D2F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AU" sz="1800" b="1" kern="1200" dirty="0" err="1">
                <a:solidFill>
                  <a:srgbClr val="77D2F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au.reachout.com</a:t>
            </a:r>
            <a:endParaRPr lang="en-AU" sz="1800" b="1" kern="1200" dirty="0">
              <a:solidFill>
                <a:srgbClr val="77D2F5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800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 safe space for young people aged </a:t>
            </a:r>
            <a:r>
              <a:rPr lang="en-AU" sz="1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 – 25 </a:t>
            </a:r>
            <a:r>
              <a:rPr lang="en-AU" sz="1800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to chat anonymously, get support and feel better. 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AU" sz="1800" b="1" kern="1200" dirty="0">
                <a:solidFill>
                  <a:srgbClr val="77D2F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13YARN</a:t>
            </a:r>
            <a:r>
              <a:rPr lang="en-AU" sz="1800" b="1" kern="1200" dirty="0">
                <a:solidFill>
                  <a:srgbClr val="77D2F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 13 92 76 or 13yarn.org.au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800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Aboriginal and Torres Strait Islander crisis support line, available 24/7.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EEACBA-D3BD-CF3E-5960-05CF5AC2528D}"/>
              </a:ext>
            </a:extLst>
          </p:cNvPr>
          <p:cNvSpPr txBox="1"/>
          <p:nvPr/>
        </p:nvSpPr>
        <p:spPr>
          <a:xfrm>
            <a:off x="766983" y="653720"/>
            <a:ext cx="10550374" cy="62414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4800"/>
              </a:lnSpc>
            </a:pPr>
            <a:r>
              <a:rPr lang="en-AU" sz="4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Support</a:t>
            </a:r>
          </a:p>
        </p:txBody>
      </p:sp>
    </p:spTree>
    <p:extLst>
      <p:ext uri="{BB962C8B-B14F-4D97-AF65-F5344CB8AC3E}">
        <p14:creationId xmlns:p14="http://schemas.microsoft.com/office/powerpoint/2010/main" val="3954852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846CF4-DB4B-579D-919D-EBC2A1F397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0635935-AA0C-9FC6-8F8C-462B662E3BAF}"/>
              </a:ext>
            </a:extLst>
          </p:cNvPr>
          <p:cNvGrpSpPr/>
          <p:nvPr/>
        </p:nvGrpSpPr>
        <p:grpSpPr>
          <a:xfrm>
            <a:off x="4241223" y="3214153"/>
            <a:ext cx="3709555" cy="620829"/>
            <a:chOff x="4300214" y="3429000"/>
            <a:chExt cx="3048000" cy="564390"/>
          </a:xfrm>
          <a:solidFill>
            <a:srgbClr val="A1FEB5"/>
          </a:solidFill>
        </p:grpSpPr>
        <p:sp>
          <p:nvSpPr>
            <p:cNvPr id="3" name="Rounded Rectangle 2">
              <a:extLst>
                <a:ext uri="{FF2B5EF4-FFF2-40B4-BE49-F238E27FC236}">
                  <a16:creationId xmlns:a16="http://schemas.microsoft.com/office/drawing/2014/main" id="{AEBEA0A5-B65D-7B67-4947-687B4BD23297}"/>
                </a:ext>
              </a:extLst>
            </p:cNvPr>
            <p:cNvSpPr/>
            <p:nvPr/>
          </p:nvSpPr>
          <p:spPr>
            <a:xfrm>
              <a:off x="4300214" y="3429000"/>
              <a:ext cx="3048000" cy="564390"/>
            </a:xfrm>
            <a:prstGeom prst="roundRect">
              <a:avLst>
                <a:gd name="adj" fmla="val 3356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D5ABA06-007F-7CBF-3C82-EAC5FBB60E18}"/>
                </a:ext>
              </a:extLst>
            </p:cNvPr>
            <p:cNvSpPr txBox="1"/>
            <p:nvPr/>
          </p:nvSpPr>
          <p:spPr>
            <a:xfrm>
              <a:off x="4637336" y="3462911"/>
              <a:ext cx="2373755" cy="453931"/>
            </a:xfrm>
            <a:prstGeom prst="rect">
              <a:avLst/>
            </a:prstGeom>
            <a:grpFill/>
          </p:spPr>
          <p:txBody>
            <a:bodyPr wrap="square" lIns="0" tIns="0" rIns="0" bIns="0">
              <a:noAutofit/>
            </a:bodyPr>
            <a:lstStyle/>
            <a:p>
              <a:pPr algn="ctr"/>
              <a:r>
                <a:rPr lang="en-US" sz="3600" b="1" spc="50" dirty="0" err="1">
                  <a:solidFill>
                    <a:srgbClr val="081E3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eSafety.gov.au</a:t>
              </a:r>
              <a:endParaRPr lang="en-US" sz="3600" b="1" spc="50" dirty="0">
                <a:solidFill>
                  <a:srgbClr val="081E3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E8B8A544-CE7D-D9B5-A6D5-718627426E5E}"/>
              </a:ext>
            </a:extLst>
          </p:cNvPr>
          <p:cNvSpPr txBox="1"/>
          <p:nvPr/>
        </p:nvSpPr>
        <p:spPr>
          <a:xfrm>
            <a:off x="2126141" y="2516983"/>
            <a:ext cx="7939719" cy="50603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4100"/>
              </a:lnSpc>
            </a:pPr>
            <a:r>
              <a:rPr lang="en-AU" sz="33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more </a:t>
            </a:r>
            <a:r>
              <a:rPr lang="en-AU" sz="3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information and resources</a:t>
            </a:r>
            <a:r>
              <a:rPr lang="en-AU" sz="33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AU" sz="33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visit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95F58D98-0A4E-7856-ECF1-87CA868A41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623314" y="3567610"/>
            <a:ext cx="554248" cy="499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852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SMAR">
      <a:dk1>
        <a:srgbClr val="333333"/>
      </a:dk1>
      <a:lt1>
        <a:srgbClr val="FFFFFF"/>
      </a:lt1>
      <a:dk2>
        <a:srgbClr val="1C324B"/>
      </a:dk2>
      <a:lt2>
        <a:srgbClr val="B8D1EA"/>
      </a:lt2>
      <a:accent1>
        <a:srgbClr val="4E6DAA"/>
      </a:accent1>
      <a:accent2>
        <a:srgbClr val="D6C8A7"/>
      </a:accent2>
      <a:accent3>
        <a:srgbClr val="61A6DB"/>
      </a:accent3>
      <a:accent4>
        <a:srgbClr val="EBD958"/>
      </a:accent4>
      <a:accent5>
        <a:srgbClr val="02182E"/>
      </a:accent5>
      <a:accent6>
        <a:srgbClr val="B5244D"/>
      </a:accent6>
      <a:hlink>
        <a:srgbClr val="FBF7D8"/>
      </a:hlink>
      <a:folHlink>
        <a:srgbClr val="41404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EEE1924D58D5D4EA943E2ADEBF9A5A2" ma:contentTypeVersion="18" ma:contentTypeDescription="Create a new document." ma:contentTypeScope="" ma:versionID="639b111da1434b1fc2cbf9a1a8d04589">
  <xsd:schema xmlns:xsd="http://www.w3.org/2001/XMLSchema" xmlns:xs="http://www.w3.org/2001/XMLSchema" xmlns:p="http://schemas.microsoft.com/office/2006/metadata/properties" xmlns:ns2="cc550552-fcf3-4ebf-bc9f-a910a97965e9" xmlns:ns3="50c5d4ca-357f-43be-8aad-fdc315b3ffef" targetNamespace="http://schemas.microsoft.com/office/2006/metadata/properties" ma:root="true" ma:fieldsID="b4b52c694beef37ef24046f4149f557a" ns2:_="" ns3:_="">
    <xsd:import namespace="cc550552-fcf3-4ebf-bc9f-a910a97965e9"/>
    <xsd:import namespace="50c5d4ca-357f-43be-8aad-fdc315b3ffe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550552-fcf3-4ebf-bc9f-a910a97965e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f8dbb40-4f13-44e9-bf49-8a7bb6c139e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4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c5d4ca-357f-43be-8aad-fdc315b3ffe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3baf8b22-5a3e-4de3-b150-73c9d1250a8e}" ma:internalName="TaxCatchAll" ma:showField="CatchAllData" ma:web="50c5d4ca-357f-43be-8aad-fdc315b3ffe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0c5d4ca-357f-43be-8aad-fdc315b3ffef" xsi:nil="true"/>
    <lcf76f155ced4ddcb4097134ff3c332f xmlns="cc550552-fcf3-4ebf-bc9f-a910a97965e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56914C1-9237-407C-BED6-86933D578A8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505774A-F553-40D0-8AA7-EC97ABC8E7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c550552-fcf3-4ebf-bc9f-a910a97965e9"/>
    <ds:schemaRef ds:uri="50c5d4ca-357f-43be-8aad-fdc315b3ffe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7DBAE6D-5100-47C6-B582-3090AC1C25A7}">
  <ds:schemaRefs>
    <ds:schemaRef ds:uri="http://purl.org/dc/dcmitype/"/>
    <ds:schemaRef ds:uri="http://schemas.microsoft.com/office/2006/metadata/properties"/>
    <ds:schemaRef ds:uri="df4f6253-7515-4053-bf46-309f6692a3c4"/>
    <ds:schemaRef ds:uri="http://purl.org/dc/terms/"/>
    <ds:schemaRef ds:uri="http://schemas.microsoft.com/office/2006/documentManagement/types"/>
    <ds:schemaRef ds:uri="886f75af-b553-4530-848e-60df0e1f5cf0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50c5d4ca-357f-43be-8aad-fdc315b3ffef"/>
    <ds:schemaRef ds:uri="cc550552-fcf3-4ebf-bc9f-a910a97965e9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611</TotalTime>
  <Words>400</Words>
  <Application>Microsoft Macintosh PowerPoint</Application>
  <PresentationFormat>Widescreen</PresentationFormat>
  <Paragraphs>30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Aptos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Copy of Online Conference Slides</dc:title>
  <dc:creator>Dara Vongsonephet</dc:creator>
  <cp:lastModifiedBy>Aislinn Smith</cp:lastModifiedBy>
  <cp:revision>26</cp:revision>
  <dcterms:created xsi:type="dcterms:W3CDTF">2006-08-16T00:00:00Z</dcterms:created>
  <dcterms:modified xsi:type="dcterms:W3CDTF">2026-01-12T04:22:23Z</dcterms:modified>
  <dc:identifier>DAGmoU5z-jQ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0x0101006EEE1924D58D5D4EA943E2ADEBF9A5A2</vt:lpwstr>
  </property>
  <property fmtid="{D5CDD505-2E9C-101B-9397-08002B2CF9AE}" pid="3" name="MediaServiceImageTags">
    <vt:lpwstr/>
  </property>
</Properties>
</file>